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4"/>
  </p:sldMasterIdLst>
  <p:notesMasterIdLst>
    <p:notesMasterId r:id="rId14"/>
  </p:notesMasterIdLst>
  <p:handoutMasterIdLst>
    <p:handoutMasterId r:id="rId15"/>
  </p:handoutMasterIdLst>
  <p:sldIdLst>
    <p:sldId id="1519" r:id="rId5"/>
    <p:sldId id="1499" r:id="rId6"/>
    <p:sldId id="1515" r:id="rId7"/>
    <p:sldId id="1521" r:id="rId8"/>
    <p:sldId id="1524" r:id="rId9"/>
    <p:sldId id="1502" r:id="rId10"/>
    <p:sldId id="1517" r:id="rId11"/>
    <p:sldId id="1522" r:id="rId12"/>
    <p:sldId id="151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8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7/11/2025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7/11/2025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5109526"/>
            <a:ext cx="10923936" cy="641279"/>
          </a:xfrm>
        </p:spPr>
        <p:txBody>
          <a:bodyPr anchor="b">
            <a:noAutofit/>
          </a:bodyPr>
          <a:lstStyle>
            <a:lvl1pPr algn="l">
              <a:defRPr sz="5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CDE85611-F29A-5B31-8523-08B6A1185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5811724"/>
            <a:ext cx="10923936" cy="40929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 t="-40" b="-40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700589" y="6212217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7524BB-F0A6-4140-A8AB-1C8A7E34AB03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09325" y="6221013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780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05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58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5652464" cy="2613336"/>
          </a:xfrm>
        </p:spPr>
        <p:txBody>
          <a:bodyPr anchor="b">
            <a:noAutofit/>
          </a:bodyPr>
          <a:lstStyle>
            <a:lvl1pPr>
              <a:defRPr sz="6000" u="sng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F2758A-C3D6-E84B-B3E9-757EFEF52D55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3996050"/>
            <a:ext cx="5652464" cy="2226950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DEE8CE2C-7AFC-E265-19EB-F76884D599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3095" y="630936"/>
            <a:ext cx="4714870" cy="5592064"/>
          </a:xfrm>
          <a:blipFill dpi="0" rotWithShape="1">
            <a:blip r:embed="rId2">
              <a:alphaModFix amt="60000"/>
            </a:blip>
            <a:srcRect/>
            <a:stretch>
              <a:fillRect l="-40" r="-40"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910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001715"/>
            <a:ext cx="4663440" cy="2241233"/>
          </a:xfrm>
        </p:spPr>
        <p:txBody>
          <a:bodyPr anchor="t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7112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EEECD8D-53A7-3A4F-8909-5ECB0FEF37FB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3623950"/>
            <a:ext cx="4663440" cy="2539106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571500" indent="-342900">
              <a:buFont typeface="+mj-lt"/>
              <a:buAutoNum type="arabicPeriod"/>
              <a:defRPr sz="1800">
                <a:solidFill>
                  <a:schemeClr val="tx1"/>
                </a:solidFill>
              </a:defRPr>
            </a:lvl2pPr>
            <a:lvl3pPr marL="8001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3pPr>
            <a:lvl4pPr marL="1028700" indent="-342900">
              <a:buFont typeface="+mj-lt"/>
              <a:buAutoNum type="arabicPeriod"/>
              <a:defRPr sz="1400">
                <a:solidFill>
                  <a:schemeClr val="tx1"/>
                </a:solidFill>
              </a:defRPr>
            </a:lvl4pPr>
            <a:lvl5pPr>
              <a:buFont typeface="+mj-lt"/>
              <a:buAutoNum type="arabicPeriod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243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129475"/>
            <a:ext cx="4719430" cy="2599051"/>
          </a:xfrm>
        </p:spPr>
        <p:txBody>
          <a:bodyPr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07E3B5C-D099-9543-A57D-129299D311F4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3095" y="2129475"/>
            <a:ext cx="4158283" cy="259905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9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748474"/>
            <a:ext cx="4328498" cy="3726812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DDB5BF-28B0-5C4D-A64A-E611B8C77204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748473"/>
            <a:ext cx="6209053" cy="37268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17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381759"/>
            <a:ext cx="4347849" cy="4841241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482B860-5E2A-1340-A6D3-E276E55F2222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381759"/>
            <a:ext cx="6209054" cy="48412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288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001715"/>
            <a:ext cx="4347850" cy="4855526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676C7A-4B29-7743-AB3A-5EEF28262A7C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001715"/>
            <a:ext cx="6209053" cy="48555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574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2" y="1001715"/>
            <a:ext cx="3385529" cy="5221285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826AE1-158D-A74A-A5C8-25E57C484C69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05935" y="1001715"/>
            <a:ext cx="7152029" cy="522128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173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127760"/>
          </a:xfrm>
        </p:spPr>
        <p:txBody>
          <a:bodyPr>
            <a:noAutofit/>
          </a:bodyPr>
          <a:lstStyle>
            <a:lvl1pPr>
              <a:defRPr sz="6000" u="sng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1EC562-4E50-D34B-8F39-5DD0D018EB66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2495234"/>
            <a:ext cx="10923935" cy="37277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785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/>
          <a:p>
            <a:fld id="{7E574385-C0BA-734A-92FC-17834D8EB701}" type="datetime1">
              <a:rPr lang="en-US" smtClean="0"/>
              <a:t>7/11/2025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8481400" cy="1484254"/>
          </a:xfrm>
        </p:spPr>
        <p:txBody>
          <a:bodyPr anchor="t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EDD5DD5-92AA-6440-87DE-277C532BE8AC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9" y="2877190"/>
            <a:ext cx="8481400" cy="334581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>
                <a:solidFill>
                  <a:schemeClr val="tx1"/>
                </a:solidFill>
              </a:defRPr>
            </a:lvl1pPr>
            <a:lvl2pPr marL="685800" indent="-457200">
              <a:buFont typeface="+mj-lt"/>
              <a:buAutoNum type="arabicPeriod"/>
              <a:defRPr sz="2000">
                <a:solidFill>
                  <a:schemeClr val="tx1"/>
                </a:solidFill>
              </a:defRPr>
            </a:lvl2pPr>
            <a:lvl3pPr marL="800100" indent="-342900">
              <a:buFont typeface="+mj-lt"/>
              <a:buAutoNum type="arabicPeriod"/>
              <a:defRPr sz="1800">
                <a:solidFill>
                  <a:schemeClr val="tx1"/>
                </a:solidFill>
              </a:defRPr>
            </a:lvl3pPr>
            <a:lvl4pPr marL="10287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4pPr>
            <a:lvl5pPr marL="1257300" indent="-342900">
              <a:buFont typeface="+mj-lt"/>
              <a:buAutoNum type="arabicPeriod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827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911" y="1001714"/>
            <a:ext cx="6209053" cy="1122374"/>
          </a:xfrm>
        </p:spPr>
        <p:txBody>
          <a:bodyPr anchor="t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43096" y="0"/>
            <a:ext cx="282891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C78A78-9BD4-2540-9BAB-27AD9352B454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90490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8911" y="2496189"/>
            <a:ext cx="6209053" cy="37268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385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209066" cy="1121419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8134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59766" y="0"/>
            <a:ext cx="896113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BCBD1-B884-5B4C-ACE8-81AA2A39E888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70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209066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2823" y="0"/>
            <a:ext cx="492917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17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936" y="1001714"/>
            <a:ext cx="7152028" cy="1122374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1954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71664" y="0"/>
            <a:ext cx="2800349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61CBF7-6530-194B-9FC2-12E7E7738880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5936" y="2496189"/>
            <a:ext cx="7152028" cy="37268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263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587506" cy="1112519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595451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77059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48478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A5E271-D672-F147-B371-ABF5E56F00EC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69" y="0"/>
            <a:ext cx="548641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2454" y="0"/>
            <a:ext cx="401954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457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9803"/>
            <a:ext cx="4714869" cy="1109672"/>
          </a:xfrm>
        </p:spPr>
        <p:txBody>
          <a:bodyPr anchor="t"/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0581" y="0"/>
            <a:ext cx="91440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79DE5A-E0D1-2647-9D82-FBDAE5DFB807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43095" y="2514279"/>
            <a:ext cx="4714869" cy="37087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00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4714881" cy="1108746"/>
          </a:xfrm>
        </p:spPr>
        <p:txBody>
          <a:bodyPr anchor="t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515204"/>
            <a:ext cx="4714881" cy="37077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30190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E69D102-A2FD-8743-85DB-14F8D0C32AC3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70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333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1935"/>
            <a:ext cx="4714869" cy="1112153"/>
          </a:xfrm>
        </p:spPr>
        <p:txBody>
          <a:bodyPr anchor="b"/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237" y="0"/>
            <a:ext cx="283687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87910" y="0"/>
            <a:ext cx="92708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FA9F1854-4AF0-ED49-AE83-182A816927B5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630936"/>
            <a:ext cx="5652469" cy="5592063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61021" y="2496190"/>
            <a:ext cx="4696943" cy="37268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9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4714880" cy="1121417"/>
          </a:xfrm>
        </p:spPr>
        <p:txBody>
          <a:bodyPr anchor="t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48478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E8F57D1-DD5E-4E44-98C5-7D5639D55A57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69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2495233"/>
            <a:ext cx="4736136" cy="37277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564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4" y="992921"/>
            <a:ext cx="3385510" cy="1117539"/>
          </a:xfrm>
        </p:spPr>
        <p:txBody>
          <a:bodyPr anchor="t">
            <a:no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172454" y="0"/>
            <a:ext cx="1735843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911643" y="0"/>
            <a:ext cx="700007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DB83C81-A524-F840-ABC9-B6BB50E4A13C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3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2515204"/>
            <a:ext cx="3385510" cy="37077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650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4096" y="1016954"/>
            <a:ext cx="4306487" cy="3345811"/>
          </a:xfrm>
        </p:spPr>
        <p:txBody>
          <a:bodyPr anchor="b">
            <a:noAutofit/>
          </a:bodyPr>
          <a:lstStyle>
            <a:lvl1pPr algn="l"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4095" y="4743765"/>
            <a:ext cx="4333869" cy="147923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 l="-32" r="-32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4097" y="0"/>
            <a:ext cx="244791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5846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6C3E8657-ED4F-2349-80D5-3F1287888601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253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3380187" cy="1108746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0837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23140" y="0"/>
            <a:ext cx="716293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BA8DA53-5E6D-4942-B673-3E50E3C9DB93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65575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491461"/>
            <a:ext cx="3380313" cy="373153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990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4" y="994222"/>
            <a:ext cx="3385510" cy="1882967"/>
          </a:xfrm>
        </p:spPr>
        <p:txBody>
          <a:bodyPr anchor="b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2455" y="0"/>
            <a:ext cx="1735844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16244" y="0"/>
            <a:ext cx="695406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BA35C60-A52E-0F44-95C1-79561B62B391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34" name="Slide Number Placeholder 9">
            <a:extLst>
              <a:ext uri="{FF2B5EF4-FFF2-40B4-BE49-F238E27FC236}">
                <a16:creationId xmlns:a16="http://schemas.microsoft.com/office/drawing/2014/main" id="{64F22B5B-7B07-4638-1ED2-E13EDE05C19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3251766"/>
            <a:ext cx="3385510" cy="297123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200">
                <a:solidFill>
                  <a:schemeClr val="tx1"/>
                </a:solidFill>
              </a:defRPr>
            </a:lvl3pPr>
            <a:lvl4pPr marL="685800" indent="0">
              <a:buNone/>
              <a:defRPr sz="1100">
                <a:solidFill>
                  <a:schemeClr val="tx1"/>
                </a:solidFill>
              </a:defRPr>
            </a:lvl4pPr>
            <a:lvl5pPr marL="914400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674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5100628"/>
            <a:ext cx="4328498" cy="1122373"/>
          </a:xfrm>
        </p:spPr>
        <p:txBody>
          <a:bodyPr anchor="t">
            <a:no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72852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100627"/>
            <a:ext cx="6208724" cy="112237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5E8027-836D-F64B-BBF7-A246E67FE0A3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981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4353866"/>
            <a:ext cx="2828932" cy="1869134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4353866"/>
            <a:ext cx="7538412" cy="1869134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D38C6B-BFF0-FA48-8F70-77BDD72A014D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202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27443"/>
            <a:ext cx="2828926" cy="1826790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634999"/>
            <a:ext cx="7538412" cy="1861191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280540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0AF01B-D893-9C4D-8AB8-7E6079CED5E9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258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1011936"/>
            <a:ext cx="10945318" cy="745437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4623E1-10D5-C048-8991-E2228A964ED1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2129474"/>
            <a:ext cx="6230450" cy="40935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4097" y="2129474"/>
            <a:ext cx="4333867" cy="41281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9039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5"/>
            <a:ext cx="4714881" cy="1121418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DB6E09-373C-2841-960E-B24A18A7C55D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8" y="2495234"/>
            <a:ext cx="4706938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499" y="1001715"/>
            <a:ext cx="5292853" cy="52212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153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96695"/>
            <a:ext cx="3771907" cy="1126438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CB72DF-080D-4042-863C-D2B08AB5E1E8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2495234"/>
            <a:ext cx="3717934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2522" y="1005779"/>
            <a:ext cx="6615116" cy="53029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18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6" y="4531056"/>
            <a:ext cx="6209067" cy="1691943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C5D9B6A-47DB-D845-97C7-9775E46E650D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7" y="630937"/>
            <a:ext cx="6209067" cy="350433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9479" y="630937"/>
            <a:ext cx="4328485" cy="559206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08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15" y="5109526"/>
            <a:ext cx="6209079" cy="1113474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2" y="1011935"/>
            <a:ext cx="10923942" cy="3716591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8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56780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1001715"/>
            <a:ext cx="4714880" cy="3360095"/>
          </a:xfrm>
        </p:spPr>
        <p:txBody>
          <a:bodyPr anchor="t">
            <a:noAutofit/>
          </a:bodyPr>
          <a:lstStyle>
            <a:lvl1pPr algn="l"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0" y="4728526"/>
            <a:ext cx="4714880" cy="14944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30" y="3586"/>
            <a:ext cx="315476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845379" y="3586"/>
            <a:ext cx="89831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AA7185-3F7E-9249-BB9E-706C38E229BC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00270" y="3586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576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11347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5"/>
            <a:ext cx="10923935" cy="3716591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3748766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24555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10923935" cy="3665730"/>
          </a:xfrm>
        </p:spPr>
        <p:txBody>
          <a:bodyPr anchor="t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 u="sng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35409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47816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672661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95663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2AD571-8A42-FC4D-8DD1-0DD76ABF057B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7" y="1001715"/>
            <a:ext cx="8502777" cy="5221286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 u="sng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800" b="1" u="sng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400" b="1" u="sng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4000" b="1" u="sng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600" b="1" u="sng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89875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007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F588B4-CB59-614E-93AB-9F331D0D8D83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764792"/>
            <a:ext cx="8481400" cy="445820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4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36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95408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851A9-1959-C54C-A050-24BB5C598FE4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8481400" cy="521106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4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36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68504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32BBD40-9FB7-E148-AC1B-3919D230BEB1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74511" cy="521106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 b="1" i="0" u="sng">
                <a:solidFill>
                  <a:schemeClr val="accent1"/>
                </a:solidFill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430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7005" y="5475284"/>
            <a:ext cx="9037984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7B831F-0525-DF47-A6D2-509FE238C6D0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77004" y="1005779"/>
            <a:ext cx="9037985" cy="4103745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0690378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9066" y="5475285"/>
            <a:ext cx="9045923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43EBDBC-CFAC-9946-A2F3-D6402690E4D2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9066" y="1001715"/>
            <a:ext cx="9053874" cy="4107810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63340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011936"/>
            <a:ext cx="7538425" cy="3172503"/>
          </a:xfrm>
        </p:spPr>
        <p:txBody>
          <a:bodyPr anchor="t">
            <a:normAutofit/>
          </a:bodyPr>
          <a:lstStyle>
            <a:lvl1pPr algn="l">
              <a:lnSpc>
                <a:spcPct val="90000"/>
              </a:lnSpc>
              <a:defRPr sz="6000" u="sng" cap="all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7" y="4728525"/>
            <a:ext cx="7538425" cy="1494475"/>
          </a:xfrm>
        </p:spPr>
        <p:txBody>
          <a:bodyPr anchor="b">
            <a:normAutofit/>
          </a:bodyPr>
          <a:lstStyle>
            <a:lvl1pPr marL="0" indent="0" algn="l">
              <a:lnSpc>
                <a:spcPct val="75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99A48728-1D9C-2F4B-9F0A-BC2AEDF455B4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79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28" y="5475285"/>
            <a:ext cx="9074512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42C378-8FD2-C449-B7AA-6F7022066293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37985" cy="371659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18158825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640203"/>
            <a:ext cx="10923934" cy="1099006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5AA9746-49E3-1D49-A044-597FC2272B5D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647606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1001715"/>
            <a:ext cx="10923934" cy="747715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5AA9746-49E3-1D49-A044-597FC2272B5D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2587229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4" y="1010613"/>
            <a:ext cx="10945189" cy="746759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7BE2A0-CBC1-A842-B334-0B3B571BCC28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129474"/>
            <a:ext cx="5271473" cy="4093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3941" y="2129475"/>
            <a:ext cx="5274021" cy="40935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7427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10614"/>
            <a:ext cx="10923934" cy="74676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54D687F-3261-A345-B9E7-76DD0579BB9D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8" y="2120575"/>
            <a:ext cx="5271474" cy="375613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3940" y="2120575"/>
            <a:ext cx="5274023" cy="37561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877190"/>
            <a:ext cx="5266092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0" y="2877190"/>
            <a:ext cx="5271464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46233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10923935" cy="186525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C9DF99-DDC2-894B-B2EC-BE93B405C6CB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817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7E1AAE6-D11F-2F46-A437-EC693200CDD7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3307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996695"/>
            <a:ext cx="3763961" cy="1314426"/>
          </a:xfrm>
        </p:spPr>
        <p:txBody>
          <a:bodyPr anchor="t">
            <a:normAutofit/>
          </a:bodyPr>
          <a:lstStyle>
            <a:lvl1pPr>
              <a:defRPr sz="2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95903C-EDC1-ED4F-958F-696903391605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8" y="2495234"/>
            <a:ext cx="3763961" cy="3727766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474" y="1005779"/>
            <a:ext cx="6604492" cy="521722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5055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30936"/>
            <a:ext cx="3793283" cy="2246253"/>
          </a:xfrm>
        </p:spPr>
        <p:txBody>
          <a:bodyPr anchor="t">
            <a:normAutofit/>
          </a:bodyPr>
          <a:lstStyle>
            <a:lvl1pPr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DC713B-25C9-B74A-9BBC-A695A5E98312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1" y="3242949"/>
            <a:ext cx="3763969" cy="3017826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2523" y="630937"/>
            <a:ext cx="6616830" cy="5592064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4980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82085"/>
            <a:ext cx="7538425" cy="1895105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1D5279E-0E3B-B54D-9B59-E121D9B3AFDB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8" y="3242949"/>
            <a:ext cx="10923935" cy="298005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394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1011936"/>
            <a:ext cx="8095016" cy="3335590"/>
          </a:xfrm>
        </p:spPr>
        <p:txBody>
          <a:bodyPr anchor="b">
            <a:normAutofit/>
          </a:bodyPr>
          <a:lstStyle>
            <a:lvl1pPr algn="l">
              <a:defRPr sz="6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4728526"/>
            <a:ext cx="8095015" cy="111753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FDA9-B56F-3D40-BA5C-830FD973E5D1}" type="datetime1">
              <a:rPr lang="en-US" smtClean="0"/>
              <a:t>7/11/2025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58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8481400" cy="1852292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C9E747C-1B1C-1345-96BA-B9E64C23A7BC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3614097"/>
            <a:ext cx="8481400" cy="186118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28600" indent="0">
              <a:buNone/>
              <a:defRPr sz="2000">
                <a:solidFill>
                  <a:schemeClr val="tx1"/>
                </a:solidFill>
              </a:defRPr>
            </a:lvl2pPr>
            <a:lvl3pPr marL="457200" indent="0">
              <a:buNone/>
              <a:defRPr sz="1800">
                <a:solidFill>
                  <a:schemeClr val="tx1"/>
                </a:solidFill>
              </a:defRPr>
            </a:lvl3pPr>
            <a:lvl4pPr marL="685800" indent="0">
              <a:buNone/>
              <a:defRPr sz="1600">
                <a:solidFill>
                  <a:schemeClr val="tx1"/>
                </a:solidFill>
              </a:defRPr>
            </a:lvl4pPr>
            <a:lvl5pPr marL="9144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22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7731038" cy="3346766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9DA23C4-A9FB-DB4A-B7DD-A0A5161EF3E0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5109526"/>
            <a:ext cx="6595450" cy="1113474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2286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027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2" y="1011936"/>
            <a:ext cx="7924802" cy="3350830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2" y="4728526"/>
            <a:ext cx="7924801" cy="111753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04B425-AD26-2748-9379-4D52F1178C82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56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02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67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4944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08540" y="0"/>
            <a:ext cx="9144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fld id="{D90E5A07-4FDA-D34C-BE60-17876FEEBAA5}" type="datetime1">
              <a:rPr lang="en-US" smtClean="0"/>
              <a:pPr/>
              <a:t>7/11/2025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4029" y="0"/>
            <a:ext cx="36576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9324" y="0"/>
            <a:ext cx="54864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bg1"/>
                </a:solidFill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9" y="2877190"/>
            <a:ext cx="10923935" cy="3345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97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9" r:id="rId5"/>
    <p:sldLayoutId id="2147483780" r:id="rId6"/>
    <p:sldLayoutId id="2147483781" r:id="rId7"/>
    <p:sldLayoutId id="2147483782" r:id="rId8"/>
    <p:sldLayoutId id="2147483832" r:id="rId9"/>
    <p:sldLayoutId id="2147483783" r:id="rId10"/>
    <p:sldLayoutId id="214748383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34" r:id="rId43"/>
    <p:sldLayoutId id="2147483815" r:id="rId44"/>
    <p:sldLayoutId id="2147483816" r:id="rId45"/>
    <p:sldLayoutId id="2147483817" r:id="rId46"/>
    <p:sldLayoutId id="2147483818" r:id="rId47"/>
    <p:sldLayoutId id="2147483819" r:id="rId48"/>
    <p:sldLayoutId id="2147483820" r:id="rId49"/>
    <p:sldLayoutId id="2147483821" r:id="rId50"/>
    <p:sldLayoutId id="2147483822" r:id="rId51"/>
    <p:sldLayoutId id="2147483835" r:id="rId52"/>
    <p:sldLayoutId id="2147483823" r:id="rId53"/>
    <p:sldLayoutId id="2147483824" r:id="rId54"/>
    <p:sldLayoutId id="2147483825" r:id="rId55"/>
    <p:sldLayoutId id="2147483826" r:id="rId56"/>
    <p:sldLayoutId id="2147483827" r:id="rId57"/>
    <p:sldLayoutId id="2147483828" r:id="rId58"/>
    <p:sldLayoutId id="2147483829" r:id="rId59"/>
    <p:sldLayoutId id="2147483830" r:id="rId60"/>
    <p:sldLayoutId id="2147483831" r:id="rId6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u="sng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608C23-AAC7-24F5-F2C0-159F3F981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>
            <a:noAutofit/>
          </a:bodyPr>
          <a:lstStyle/>
          <a:p>
            <a:r>
              <a:rPr lang="en-US" sz="4800" dirty="0"/>
              <a:t>Reducing Customer Churn for a Subscription-Based fitness app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DE37C8C-B9EB-77D8-9402-9E66A29BE4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/>
          <a:lstStyle/>
          <a:p>
            <a:r>
              <a:rPr lang="en-US" dirty="0"/>
              <a:t>Presented by </a:t>
            </a:r>
          </a:p>
          <a:p>
            <a:r>
              <a:rPr lang="en-US" dirty="0"/>
              <a:t>Ben Kovacevich</a:t>
            </a:r>
          </a:p>
        </p:txBody>
      </p:sp>
    </p:spTree>
    <p:extLst>
      <p:ext uri="{BB962C8B-B14F-4D97-AF65-F5344CB8AC3E}">
        <p14:creationId xmlns:p14="http://schemas.microsoft.com/office/powerpoint/2010/main" val="396911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0A16CAC-E11D-2AAB-F40F-93CBB679F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001715"/>
            <a:ext cx="4663440" cy="224123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TASk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Adjustable dumbbell on yoga mat">
            <a:extLst>
              <a:ext uri="{FF2B5EF4-FFF2-40B4-BE49-F238E27FC236}">
                <a16:creationId xmlns:a16="http://schemas.microsoft.com/office/drawing/2014/main" id="{CE01AE15-25E3-EDD1-4490-18F59DD41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5" r="10561" b="-1"/>
          <a:stretch>
            <a:fillRect/>
          </a:stretch>
        </p:blipFill>
        <p:spPr>
          <a:xfrm>
            <a:off x="20" y="10"/>
            <a:ext cx="6095980" cy="6857990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07B450-4981-A226-BB68-16F5EED7878A}"/>
              </a:ext>
            </a:extLst>
          </p:cNvPr>
          <p:cNvSpPr txBox="1"/>
          <p:nvPr/>
        </p:nvSpPr>
        <p:spPr>
          <a:xfrm>
            <a:off x="6858000" y="3623950"/>
            <a:ext cx="4663440" cy="2539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000" dirty="0"/>
              <a:t>A data driven approach to improving retention and boosting user engagement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000" dirty="0"/>
              <a:t>Identify which users are most likely to cancel their subscriptions and why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1885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CC9C-AE86-D77D-2F74-8B39860A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129475"/>
            <a:ext cx="4719430" cy="2599051"/>
          </a:xfrm>
        </p:spPr>
        <p:txBody>
          <a:bodyPr anchor="t">
            <a:normAutofit/>
          </a:bodyPr>
          <a:lstStyle/>
          <a:p>
            <a:r>
              <a:rPr lang="en-US" sz="3300" dirty="0"/>
              <a:t>Dataset summary &amp; 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AA463-F531-1FC1-6826-167C367BDD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3095" y="2129475"/>
            <a:ext cx="4714876" cy="259905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1000 users from a simulated fitness subscription service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10 fields of collected data with 3 derived columns for deeper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Tools Used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Excel (data cleaning &amp; transformation)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Tableau (data viz)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56F2A-0B5A-3BE1-4EDA-0693523FD239}"/>
              </a:ext>
            </a:extLst>
          </p:cNvPr>
          <p:cNvSpPr txBox="1"/>
          <p:nvPr/>
        </p:nvSpPr>
        <p:spPr>
          <a:xfrm>
            <a:off x="942109" y="3366655"/>
            <a:ext cx="5745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</a:t>
            </a:r>
          </a:p>
          <a:p>
            <a:r>
              <a:rPr lang="en-US" dirty="0"/>
              <a:t>To identify behavioral patterns that correlate with user churn and provide actionable recommendations to improve retention.</a:t>
            </a:r>
          </a:p>
        </p:txBody>
      </p:sp>
      <p:pic>
        <p:nvPicPr>
          <p:cNvPr id="6" name="Picture 5" descr="A diagram of a process&#10;&#10;AI-generated content may be incorrect.">
            <a:extLst>
              <a:ext uri="{FF2B5EF4-FFF2-40B4-BE49-F238E27FC236}">
                <a16:creationId xmlns:a16="http://schemas.microsoft.com/office/drawing/2014/main" id="{5C6B31AB-F2FB-61FC-F989-D1B51AE8B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6185" r="93359">
                        <a14:foregroundMark x1="15951" y1="44434" x2="15951" y2="44434"/>
                        <a14:foregroundMark x1="6185" y1="43359" x2="6185" y2="43359"/>
                        <a14:foregroundMark x1="43685" y1="48828" x2="43685" y2="48828"/>
                        <a14:foregroundMark x1="45052" y1="42090" x2="45052" y2="42090"/>
                        <a14:foregroundMark x1="43555" y1="41211" x2="43555" y2="41211"/>
                        <a14:foregroundMark x1="44987" y1="40234" x2="44987" y2="40234"/>
                        <a14:foregroundMark x1="44010" y1="38281" x2="44010" y2="38281"/>
                        <a14:foregroundMark x1="43229" y1="56738" x2="43229" y2="56738"/>
                        <a14:foregroundMark x1="54297" y1="49023" x2="54297" y2="49023"/>
                        <a14:foregroundMark x1="55924" y1="48145" x2="55924" y2="48145"/>
                        <a14:foregroundMark x1="59245" y1="41016" x2="59245" y2="41016"/>
                        <a14:foregroundMark x1="12891" y1="37598" x2="12891" y2="37598"/>
                        <a14:foregroundMark x1="11393" y1="36719" x2="11393" y2="36719"/>
                        <a14:foregroundMark x1="19596" y1="71191" x2="19596" y2="71191"/>
                        <a14:foregroundMark x1="35612" y1="71777" x2="35612" y2="71777"/>
                        <a14:foregroundMark x1="51693" y1="71094" x2="51693" y2="71094"/>
                        <a14:foregroundMark x1="66602" y1="72363" x2="66602" y2="72363"/>
                        <a14:foregroundMark x1="81250" y1="72168" x2="81250" y2="72168"/>
                        <a14:foregroundMark x1="78906" y1="48926" x2="78906" y2="48926"/>
                        <a14:foregroundMark x1="89779" y1="48535" x2="89779" y2="48535"/>
                        <a14:foregroundMark x1="90690" y1="47754" x2="90690" y2="47754"/>
                        <a14:foregroundMark x1="83594" y1="45801" x2="83594" y2="45801"/>
                        <a14:foregroundMark x1="62630" y1="44629" x2="62630" y2="44629"/>
                        <a14:foregroundMark x1="73698" y1="39160" x2="73698" y2="39160"/>
                        <a14:foregroundMark x1="59245" y1="35742" x2="59245" y2="35742"/>
                        <a14:foregroundMark x1="77214" y1="38086" x2="77214" y2="38086"/>
                        <a14:foregroundMark x1="76953" y1="37207" x2="76953" y2="37207"/>
                        <a14:foregroundMark x1="72331" y1="37598" x2="72331" y2="37598"/>
                        <a14:foregroundMark x1="71484" y1="39746" x2="71484" y2="39746"/>
                        <a14:foregroundMark x1="74349" y1="44238" x2="74349" y2="44238"/>
                        <a14:foregroundMark x1="90039" y1="53125" x2="90039" y2="53125"/>
                        <a14:foregroundMark x1="92904" y1="45313" x2="92904" y2="45313"/>
                        <a14:foregroundMark x1="93359" y1="53320" x2="93359" y2="53320"/>
                        <a14:foregroundMark x1="62174" y1="53223" x2="62174" y2="53223"/>
                        <a14:foregroundMark x1="75586" y1="53320" x2="75586" y2="53320"/>
                        <a14:foregroundMark x1="63672" y1="52344" x2="63672" y2="52344"/>
                        <a14:foregroundMark x1="62109" y1="59961" x2="62109" y2="59961"/>
                        <a14:foregroundMark x1="56380" y1="59961" x2="56380" y2="59961"/>
                        <a14:foregroundMark x1="86003" y1="45801" x2="86003" y2="45801"/>
                        <a14:foregroundMark x1="85482" y1="37109" x2="85482" y2="37109"/>
                        <a14:foregroundMark x1="23503" y1="41504" x2="23503" y2="41504"/>
                        <a14:foregroundMark x1="27865" y1="60645" x2="27865" y2="60645"/>
                        <a14:foregroundMark x1="32813" y1="61328" x2="32813" y2="61328"/>
                        <a14:backgroundMark x1="20898" y1="53906" x2="20898" y2="53906"/>
                        <a14:backgroundMark x1="21549" y1="58398" x2="21549" y2="58398"/>
                        <a14:backgroundMark x1="36849" y1="54785" x2="36849" y2="54785"/>
                        <a14:backgroundMark x1="21224" y1="54297" x2="21224" y2="54297"/>
                        <a14:backgroundMark x1="36849" y1="58203" x2="36849" y2="58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63" y="3825127"/>
            <a:ext cx="5730073" cy="382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36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7DDE55-A8FE-FE29-3A72-A5226E307EB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55298" y="3847010"/>
            <a:ext cx="8481400" cy="18611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Despite a long average tenure, churn remains high – indicating many users delay cancellation.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Understanding behavior patterns behind churn is critical to improving long-term engagement.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8C72CB-E681-FF1A-6660-DF76F317A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02" y="1382716"/>
            <a:ext cx="11231593" cy="1852292"/>
          </a:xfrm>
        </p:spPr>
        <p:txBody>
          <a:bodyPr numCol="3" anchor="t"/>
          <a:lstStyle/>
          <a:p>
            <a:pPr algn="ctr"/>
            <a:r>
              <a:rPr lang="en-US" sz="2800" u="none" dirty="0"/>
              <a:t>Churn rate </a:t>
            </a:r>
            <a:br>
              <a:rPr lang="en-US" sz="2800" dirty="0"/>
            </a:br>
            <a:r>
              <a:rPr lang="en-US" sz="2800" dirty="0"/>
              <a:t>50.4 %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u="none" dirty="0"/>
              <a:t>Retention Rate</a:t>
            </a:r>
            <a:br>
              <a:rPr lang="en-US" sz="2800" dirty="0"/>
            </a:br>
            <a:r>
              <a:rPr lang="en-US" sz="2800" dirty="0"/>
              <a:t>49.6%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u="none" dirty="0"/>
              <a:t>Average Tenure</a:t>
            </a:r>
            <a:br>
              <a:rPr lang="en-US" sz="2800" dirty="0"/>
            </a:br>
            <a:r>
              <a:rPr lang="en-US" sz="2800" dirty="0"/>
              <a:t>713 days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D458D73-4D4E-4685-E211-73AA55CE215A}"/>
              </a:ext>
            </a:extLst>
          </p:cNvPr>
          <p:cNvSpPr txBox="1">
            <a:spLocks/>
          </p:cNvSpPr>
          <p:nvPr/>
        </p:nvSpPr>
        <p:spPr>
          <a:xfrm>
            <a:off x="1855299" y="210346"/>
            <a:ext cx="8481400" cy="1861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latin typeface="+mj-lt"/>
              </a:rPr>
              <a:t>Key Metrics Summary</a:t>
            </a:r>
          </a:p>
        </p:txBody>
      </p:sp>
      <p:pic>
        <p:nvPicPr>
          <p:cNvPr id="13" name="Graphic 12" descr="No sign with solid fill">
            <a:extLst>
              <a:ext uri="{FF2B5EF4-FFF2-40B4-BE49-F238E27FC236}">
                <a16:creationId xmlns:a16="http://schemas.microsoft.com/office/drawing/2014/main" id="{6CA00EC3-E973-9951-D79F-456C98638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083" y="1315528"/>
            <a:ext cx="565030" cy="565030"/>
          </a:xfrm>
          <a:prstGeom prst="rect">
            <a:avLst/>
          </a:prstGeom>
        </p:spPr>
      </p:pic>
      <p:pic>
        <p:nvPicPr>
          <p:cNvPr id="15" name="Graphic 14" descr="Checkbox Checked with solid fill">
            <a:extLst>
              <a:ext uri="{FF2B5EF4-FFF2-40B4-BE49-F238E27FC236}">
                <a16:creationId xmlns:a16="http://schemas.microsoft.com/office/drawing/2014/main" id="{80A8530B-91A2-659B-7ADF-31E359B10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1925" y="1219607"/>
            <a:ext cx="756872" cy="756872"/>
          </a:xfrm>
          <a:prstGeom prst="rect">
            <a:avLst/>
          </a:prstGeom>
        </p:spPr>
      </p:pic>
      <p:pic>
        <p:nvPicPr>
          <p:cNvPr id="17" name="Graphic 16" descr="Hourglass 90% with solid fill">
            <a:extLst>
              <a:ext uri="{FF2B5EF4-FFF2-40B4-BE49-F238E27FC236}">
                <a16:creationId xmlns:a16="http://schemas.microsoft.com/office/drawing/2014/main" id="{E7031464-6EC9-CE22-FD50-54493B49B9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850037" y="1365097"/>
            <a:ext cx="515461" cy="51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45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15B29-4E45-6F70-804F-B315516D2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743" y="91561"/>
            <a:ext cx="9074512" cy="747715"/>
          </a:xfrm>
        </p:spPr>
        <p:txBody>
          <a:bodyPr anchor="ctr">
            <a:normAutofit/>
          </a:bodyPr>
          <a:lstStyle/>
          <a:p>
            <a:r>
              <a:rPr lang="en-US" dirty="0">
                <a:effectLst/>
              </a:rPr>
              <a:t>Churn by Subscription Plan</a:t>
            </a:r>
            <a:endParaRPr lang="en-US" dirty="0"/>
          </a:p>
        </p:txBody>
      </p:sp>
      <p:pic>
        <p:nvPicPr>
          <p:cNvPr id="11" name="Content Placeholder 10" descr="A screenshot of a graph&#10;&#10;AI-generated content may be incorrect.">
            <a:extLst>
              <a:ext uri="{FF2B5EF4-FFF2-40B4-BE49-F238E27FC236}">
                <a16:creationId xmlns:a16="http://schemas.microsoft.com/office/drawing/2014/main" id="{3EC58364-E6F3-F1D7-01C0-729A3F02E7F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62" y="1397988"/>
            <a:ext cx="6792273" cy="2362530"/>
          </a:xfrm>
        </p:spPr>
      </p:pic>
      <p:pic>
        <p:nvPicPr>
          <p:cNvPr id="13" name="Picture 12" descr="A green and red squares with black text&#10;&#10;AI-generated content may be incorrect.">
            <a:extLst>
              <a:ext uri="{FF2B5EF4-FFF2-40B4-BE49-F238E27FC236}">
                <a16:creationId xmlns:a16="http://schemas.microsoft.com/office/drawing/2014/main" id="{EE79ECE1-DA84-B34C-F0E7-9BA62DE99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428" y="2298227"/>
            <a:ext cx="562053" cy="5620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3A5197-189D-3745-3F4F-8DC900505562}"/>
              </a:ext>
            </a:extLst>
          </p:cNvPr>
          <p:cNvSpPr txBox="1"/>
          <p:nvPr/>
        </p:nvSpPr>
        <p:spPr>
          <a:xfrm>
            <a:off x="2951291" y="4195156"/>
            <a:ext cx="62894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Monthly users churn at 51.08%, slightly higher than annual users at 48.84%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Annual subscribers retain slightly better – 51.16% retained vs 48.92% monthly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Suggest commitment level influences churn behavior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C0FF6D-4FE6-1B3C-BA02-BC63DC6B0A2F}"/>
              </a:ext>
            </a:extLst>
          </p:cNvPr>
          <p:cNvSpPr txBox="1"/>
          <p:nvPr/>
        </p:nvSpPr>
        <p:spPr>
          <a:xfrm>
            <a:off x="913529" y="5834058"/>
            <a:ext cx="1054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Annual plans offer slightly better retention, hinting that increasing long-term commitment can reduce churn.</a:t>
            </a:r>
          </a:p>
        </p:txBody>
      </p:sp>
    </p:spTree>
    <p:extLst>
      <p:ext uri="{BB962C8B-B14F-4D97-AF65-F5344CB8AC3E}">
        <p14:creationId xmlns:p14="http://schemas.microsoft.com/office/powerpoint/2010/main" val="1910891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60D7-F74C-CD9E-C576-1CB8FFE87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654" y="364619"/>
            <a:ext cx="9202691" cy="540759"/>
          </a:xfrm>
        </p:spPr>
        <p:txBody>
          <a:bodyPr anchor="t">
            <a:normAutofit/>
          </a:bodyPr>
          <a:lstStyle/>
          <a:p>
            <a:r>
              <a:rPr lang="en-US" sz="2000" u="none" cap="none" dirty="0"/>
              <a:t>Churn by activity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5ED16-BAB3-3646-0B48-37D6DBF44A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936"/>
          <a:stretch/>
        </p:blipFill>
        <p:spPr>
          <a:xfrm>
            <a:off x="2190024" y="1181820"/>
            <a:ext cx="7480188" cy="216523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DDDBA3-24DD-E283-621D-A578BFB2F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0408" y="3606239"/>
            <a:ext cx="5959420" cy="1285337"/>
          </a:xfrm>
        </p:spPr>
        <p:txBody>
          <a:bodyPr>
            <a:normAutofit/>
          </a:bodyPr>
          <a:lstStyle/>
          <a:p>
            <a:r>
              <a:rPr lang="en-US" sz="1400" dirty="0"/>
              <a:t>Low activity users churn at 71.1%</a:t>
            </a:r>
          </a:p>
          <a:p>
            <a:r>
              <a:rPr lang="en-US" sz="1400" dirty="0"/>
              <a:t>Medium activity users churn at 35.2%</a:t>
            </a:r>
          </a:p>
          <a:p>
            <a:r>
              <a:rPr lang="en-US" sz="1400" dirty="0"/>
              <a:t>High activity users churn at 40.4%</a:t>
            </a:r>
          </a:p>
          <a:p>
            <a:r>
              <a:rPr lang="en-US" sz="1400" dirty="0"/>
              <a:t>Strong negative correlation between workout frequency and retention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0F5E6C-7325-B36A-14D8-CF3B889BE6D3}"/>
              </a:ext>
            </a:extLst>
          </p:cNvPr>
          <p:cNvSpPr txBox="1"/>
          <p:nvPr/>
        </p:nvSpPr>
        <p:spPr>
          <a:xfrm>
            <a:off x="1026849" y="5847050"/>
            <a:ext cx="1013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Users who average fewer than 1 workout per week are more than 70% likely to churn. Driving consistent weekly activity is critical to retention.</a:t>
            </a:r>
          </a:p>
        </p:txBody>
      </p:sp>
    </p:spTree>
    <p:extLst>
      <p:ext uri="{BB962C8B-B14F-4D97-AF65-F5344CB8AC3E}">
        <p14:creationId xmlns:p14="http://schemas.microsoft.com/office/powerpoint/2010/main" val="1858387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6960-6EB7-5543-D7E2-21C56C333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19" y="432371"/>
            <a:ext cx="8324490" cy="1127760"/>
          </a:xfrm>
        </p:spPr>
        <p:txBody>
          <a:bodyPr/>
          <a:lstStyle/>
          <a:p>
            <a:r>
              <a:rPr lang="en-US" sz="2000" u="none" cap="none" dirty="0"/>
              <a:t>Churn by Engagement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73149-E194-A586-4C16-EF314BA97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4086" y="3429000"/>
            <a:ext cx="6343820" cy="1383145"/>
          </a:xfrm>
        </p:spPr>
        <p:txBody>
          <a:bodyPr>
            <a:normAutofit/>
          </a:bodyPr>
          <a:lstStyle/>
          <a:p>
            <a:r>
              <a:rPr lang="en-US" sz="1400" dirty="0"/>
              <a:t>Inactive users churn at 70.33%</a:t>
            </a:r>
          </a:p>
          <a:p>
            <a:r>
              <a:rPr lang="en-US" sz="1400" dirty="0"/>
              <a:t>At risk users churn at 38.79%</a:t>
            </a:r>
          </a:p>
          <a:p>
            <a:r>
              <a:rPr lang="en-US" sz="1400" dirty="0"/>
              <a:t>Active users churn at 36.59%</a:t>
            </a:r>
          </a:p>
          <a:p>
            <a:r>
              <a:rPr lang="en-US" sz="1400" dirty="0"/>
              <a:t>Engagement recency is a strong predicator of churn behavior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CA065-23C6-1A7C-F10A-9775CFC9E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345" y="1289728"/>
            <a:ext cx="8118764" cy="19060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96A73C-35CF-7FC4-74D1-30C1FEF00170}"/>
              </a:ext>
            </a:extLst>
          </p:cNvPr>
          <p:cNvSpPr txBox="1"/>
          <p:nvPr/>
        </p:nvSpPr>
        <p:spPr>
          <a:xfrm>
            <a:off x="1073330" y="5779298"/>
            <a:ext cx="10045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Churn risk increases drastically once users go 60+ days without logging in. Proactive re-engagement campaigns are essential before users become inactive.</a:t>
            </a:r>
          </a:p>
        </p:txBody>
      </p:sp>
    </p:spTree>
    <p:extLst>
      <p:ext uri="{BB962C8B-B14F-4D97-AF65-F5344CB8AC3E}">
        <p14:creationId xmlns:p14="http://schemas.microsoft.com/office/powerpoint/2010/main" val="2123826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5E61-B638-09F9-C546-EC46B3428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6" y="543223"/>
            <a:ext cx="7538425" cy="655849"/>
          </a:xfrm>
        </p:spPr>
        <p:txBody>
          <a:bodyPr anchor="t">
            <a:normAutofit fontScale="90000"/>
          </a:bodyPr>
          <a:lstStyle/>
          <a:p>
            <a:r>
              <a:rPr lang="en-US" sz="3600" cap="none" dirty="0"/>
              <a:t>Data Driven Retention Strategies</a:t>
            </a:r>
            <a:br>
              <a:rPr lang="en-US" sz="3600" cap="none" dirty="0"/>
            </a:br>
            <a:endParaRPr lang="en-US" sz="3600" cap="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34CBC-3984-99EA-DB3B-7E4D55F9CCB0}"/>
              </a:ext>
            </a:extLst>
          </p:cNvPr>
          <p:cNvSpPr txBox="1"/>
          <p:nvPr/>
        </p:nvSpPr>
        <p:spPr>
          <a:xfrm>
            <a:off x="853513" y="1474280"/>
            <a:ext cx="75384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Re-engage At-Risk Users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Send automated reminders before users go inactive (30-59 days)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Offer rewards or challenges to boost re-login and workout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Boost Low Activity Users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Recommend personalized workout plans for users with &lt;1 workout/week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Add motivational features: streak, badges, or trainer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Promote Annual Subscriptions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Annual user showed higher retention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Offer incentives (discounts or bonus content) to upgrade from monthly plans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Launch a Churn Prevention Campaign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Target segments with high churn risk (inactive + low activity + monthly)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Use messaging based on user behavior, not just demographics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AEB3DE-725E-0567-529C-BBD9E9862D8D}"/>
              </a:ext>
            </a:extLst>
          </p:cNvPr>
          <p:cNvSpPr txBox="1"/>
          <p:nvPr/>
        </p:nvSpPr>
        <p:spPr>
          <a:xfrm>
            <a:off x="543465" y="5641675"/>
            <a:ext cx="1070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By focusing on activity-driven segmentation and tailored interventions, the business can meaningfully reduce churn and improve customer lifetime value</a:t>
            </a:r>
          </a:p>
        </p:txBody>
      </p:sp>
      <p:pic>
        <p:nvPicPr>
          <p:cNvPr id="9" name="Picture 8" descr="Close up of checklist">
            <a:extLst>
              <a:ext uri="{FF2B5EF4-FFF2-40B4-BE49-F238E27FC236}">
                <a16:creationId xmlns:a16="http://schemas.microsoft.com/office/drawing/2014/main" id="{627C9923-C197-F808-7FB1-11661ACB1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938" y="390618"/>
            <a:ext cx="3735328" cy="421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62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87EA-8BB3-79C6-656A-1A8ABD658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216711"/>
            <a:ext cx="4663440" cy="2241233"/>
          </a:xfrm>
        </p:spPr>
        <p:txBody>
          <a:bodyPr anchor="t">
            <a:normAutofit/>
          </a:bodyPr>
          <a:lstStyle/>
          <a:p>
            <a:r>
              <a:rPr lang="en-US" sz="3600" cap="none" dirty="0"/>
              <a:t>Tools Used &amp; Closing</a:t>
            </a:r>
          </a:p>
        </p:txBody>
      </p:sp>
      <p:pic>
        <p:nvPicPr>
          <p:cNvPr id="12" name="Picture 11" descr="Many question marks on black background">
            <a:extLst>
              <a:ext uri="{FF2B5EF4-FFF2-40B4-BE49-F238E27FC236}">
                <a16:creationId xmlns:a16="http://schemas.microsoft.com/office/drawing/2014/main" id="{60B1442C-7C7D-6C95-A70E-76182C021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7" r="2" b="2"/>
          <a:stretch>
            <a:fillRect/>
          </a:stretch>
        </p:blipFill>
        <p:spPr>
          <a:xfrm>
            <a:off x="20" y="10"/>
            <a:ext cx="6095980" cy="6857990"/>
          </a:xfrm>
          <a:prstGeom prst="rect">
            <a:avLst/>
          </a:prstGeom>
          <a:noFill/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E35D2B6-915C-6A4D-A243-34EEA56BB94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1188391"/>
            <a:ext cx="4663440" cy="2460583"/>
          </a:xfrm>
        </p:spPr>
        <p:txBody>
          <a:bodyPr numCol="2">
            <a:normAutofit/>
          </a:bodyPr>
          <a:lstStyle/>
          <a:p>
            <a:r>
              <a:rPr lang="en-US" sz="1600" dirty="0"/>
              <a:t>Excel</a:t>
            </a:r>
          </a:p>
          <a:p>
            <a:r>
              <a:rPr lang="en-US" sz="1600" dirty="0"/>
              <a:t>Tableau</a:t>
            </a:r>
          </a:p>
          <a:p>
            <a:r>
              <a:rPr lang="en-US" sz="1600" dirty="0"/>
              <a:t>PowerPoint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Cleaned &amp; explored data</a:t>
            </a:r>
          </a:p>
          <a:p>
            <a:pPr marL="0" indent="0">
              <a:buNone/>
            </a:pPr>
            <a:r>
              <a:rPr lang="en-US" sz="1600" dirty="0"/>
              <a:t>Visualized churn trends</a:t>
            </a:r>
          </a:p>
          <a:p>
            <a:pPr marL="0" indent="0">
              <a:buNone/>
            </a:pPr>
            <a:r>
              <a:rPr lang="en-US" sz="1600" dirty="0"/>
              <a:t>Presented findings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7F3B16-A087-EB2E-A622-5154649C6091}"/>
              </a:ext>
            </a:extLst>
          </p:cNvPr>
          <p:cNvSpPr txBox="1"/>
          <p:nvPr/>
        </p:nvSpPr>
        <p:spPr>
          <a:xfrm>
            <a:off x="6858000" y="3851694"/>
            <a:ext cx="457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 you!</a:t>
            </a:r>
          </a:p>
          <a:p>
            <a:r>
              <a:rPr lang="en-US" dirty="0"/>
              <a:t>Questions or feedback welcome.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Ben Kovacevich</a:t>
            </a:r>
          </a:p>
          <a:p>
            <a:r>
              <a:rPr lang="en-US" dirty="0"/>
              <a:t>kovacevich34@gmail.com</a:t>
            </a:r>
          </a:p>
          <a:p>
            <a:r>
              <a:rPr lang="en-US" dirty="0"/>
              <a:t>https://www.linkedin.com/in/kovacevich34/</a:t>
            </a:r>
          </a:p>
          <a:p>
            <a:r>
              <a:rPr lang="en-US" dirty="0"/>
              <a:t>https://github.com/Kingserb34</a:t>
            </a:r>
          </a:p>
        </p:txBody>
      </p:sp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theme/theme1.xml><?xml version="1.0" encoding="utf-8"?>
<a:theme xmlns:a="http://schemas.openxmlformats.org/drawingml/2006/main" name="BoldUnderlinesKeynote">
  <a:themeElements>
    <a:clrScheme name="NB - Keynote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003A41"/>
      </a:accent1>
      <a:accent2>
        <a:srgbClr val="ECEBE3"/>
      </a:accent2>
      <a:accent3>
        <a:srgbClr val="400023"/>
      </a:accent3>
      <a:accent4>
        <a:srgbClr val="68989E"/>
      </a:accent4>
      <a:accent5>
        <a:srgbClr val="BFB360"/>
      </a:accent5>
      <a:accent6>
        <a:srgbClr val="BF6093"/>
      </a:accent6>
      <a:hlink>
        <a:srgbClr val="169C9A"/>
      </a:hlink>
      <a:folHlink>
        <a:srgbClr val="E15C3D"/>
      </a:folHlink>
    </a:clrScheme>
    <a:fontScheme name="Custom 9">
      <a:majorFont>
        <a:latin typeface="Aptos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ld underlines keynote presentation _win32_DN_v2" id="{E18D5B16-117C-46FD-8B97-39D77F728B32}" vid="{93298573-99F9-4CB3-90C8-DB41313B57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230e9df3-be65-4c73-a93b-d1236ebd677e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Bold underlines keynote presentation</Template>
  <TotalTime>699</TotalTime>
  <Words>492</Words>
  <Application>Microsoft Office PowerPoint</Application>
  <PresentationFormat>Widescreen</PresentationFormat>
  <Paragraphs>68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Light</vt:lpstr>
      <vt:lpstr>Arial</vt:lpstr>
      <vt:lpstr>BoldUnderlinesKeynote</vt:lpstr>
      <vt:lpstr>Reducing Customer Churn for a Subscription-Based fitness app</vt:lpstr>
      <vt:lpstr>The TASk </vt:lpstr>
      <vt:lpstr>Dataset summary &amp; Tools Used</vt:lpstr>
      <vt:lpstr>Churn rate  50.4 %   Retention Rate 49.6%   Average Tenure 713 days</vt:lpstr>
      <vt:lpstr>Churn by Subscription Plan</vt:lpstr>
      <vt:lpstr>Churn by activity level</vt:lpstr>
      <vt:lpstr>Churn by Engagement</vt:lpstr>
      <vt:lpstr>Data Driven Retention Strategies </vt:lpstr>
      <vt:lpstr>Tools Used &amp; Closing</vt:lpstr>
    </vt:vector>
  </TitlesOfParts>
  <Company>COUNTRY Financial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 Kovacevich</dc:creator>
  <cp:lastModifiedBy>Ben Kovacevich</cp:lastModifiedBy>
  <cp:revision>4</cp:revision>
  <dcterms:created xsi:type="dcterms:W3CDTF">2025-07-09T18:15:55Z</dcterms:created>
  <dcterms:modified xsi:type="dcterms:W3CDTF">2025-07-11T19:27:49Z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